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7" r:id="rId8"/>
    <p:sldId id="268" r:id="rId9"/>
    <p:sldId id="262" r:id="rId10"/>
    <p:sldId id="269" r:id="rId11"/>
    <p:sldId id="265" r:id="rId12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5" roundtripDataSignature="AMtx7mjvlzVpqlbU76JvAZmqd66lLkNiT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80" autoAdjust="0"/>
    <p:restoredTop sz="86410" autoAdjust="0"/>
  </p:normalViewPr>
  <p:slideViewPr>
    <p:cSldViewPr snapToGrid="0">
      <p:cViewPr varScale="1">
        <p:scale>
          <a:sx n="95" d="100"/>
          <a:sy n="95" d="100"/>
        </p:scale>
        <p:origin x="396" y="96"/>
      </p:cViewPr>
      <p:guideLst/>
    </p:cSldViewPr>
  </p:slideViewPr>
  <p:outlineViewPr>
    <p:cViewPr>
      <p:scale>
        <a:sx n="33" d="100"/>
        <a:sy n="33" d="100"/>
      </p:scale>
      <p:origin x="0" y="-6797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customschemas.google.com/relationships/presentationmetadata" Target="metadata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14428958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299353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784957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087808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777790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6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307545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12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750533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18" name="Google Shape;118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1666756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6" name="Google Shape;136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561957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aslovni slajd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2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12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-H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komiti naslov i teks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2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2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2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2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-H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aslov i sadržaj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-H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Zaglavlje sekcije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4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4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-H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va sadržaja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1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-H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Usporedba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6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6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16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16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16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-H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amo naslov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-H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adržaj s opisom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-H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ka s opisom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-H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aslov i okomiti teks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1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-H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r-HR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6" r:id="rId7"/>
    <p:sldLayoutId id="2147483657" r:id="rId8"/>
    <p:sldLayoutId id="2147483658" r:id="rId9"/>
    <p:sldLayoutId id="214748365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rdul.hr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hlz.hr/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hr-HR" sz="2400" dirty="0">
                <a:latin typeface="Arial"/>
                <a:ea typeface="Arial"/>
                <a:cs typeface="Arial"/>
                <a:sym typeface="Arial"/>
              </a:rPr>
              <a:t>IZVJEŠTAJ ODBORA ZA STRUČNI RAD HRVATSKOGA DRUŠTVA UMIROVLJENIH LIJEČNIKA HLZ-a, </a:t>
            </a:r>
            <a:br>
              <a:rPr lang="hr-HR" sz="2400" dirty="0">
                <a:latin typeface="Arial"/>
                <a:ea typeface="Arial"/>
                <a:cs typeface="Arial"/>
                <a:sym typeface="Arial"/>
              </a:rPr>
            </a:br>
            <a:r>
              <a:rPr lang="hr-HR" sz="2400" dirty="0">
                <a:latin typeface="Arial"/>
                <a:ea typeface="Arial"/>
                <a:cs typeface="Arial"/>
                <a:sym typeface="Arial"/>
              </a:rPr>
              <a:t>PREDAVANJA, RAZDOBLJE 01. 02. 2025. – 07. 02. 2026. godine, i </a:t>
            </a:r>
            <a:br>
              <a:rPr lang="hr-HR" sz="2400" dirty="0">
                <a:latin typeface="Arial"/>
                <a:ea typeface="Arial"/>
                <a:cs typeface="Arial"/>
                <a:sym typeface="Arial"/>
              </a:rPr>
            </a:br>
            <a:br>
              <a:rPr lang="hr-HR" sz="2400" dirty="0">
                <a:latin typeface="Arial"/>
                <a:ea typeface="Arial"/>
                <a:cs typeface="Arial"/>
                <a:sym typeface="Arial"/>
              </a:rPr>
            </a:br>
            <a:r>
              <a:rPr lang="hr-HR" sz="2400" dirty="0">
                <a:latin typeface="Arial"/>
                <a:ea typeface="Arial"/>
                <a:cs typeface="Arial"/>
                <a:sym typeface="Arial"/>
              </a:rPr>
              <a:t>‘ČITAJMO ZAJEDNO’ PET GODINA RUBRIKE, 2021. – 2026.</a:t>
            </a:r>
            <a:endParaRPr dirty="0"/>
          </a:p>
        </p:txBody>
      </p:sp>
      <p:sp>
        <p:nvSpPr>
          <p:cNvPr id="85" name="Google Shape;85;p1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77500" lnSpcReduction="2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dirty="0">
              <a:latin typeface="Arial"/>
              <a:ea typeface="Arial"/>
              <a:cs typeface="Arial"/>
              <a:sym typeface="Arial"/>
            </a:endParaRPr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hr-HR" dirty="0">
                <a:latin typeface="Arial"/>
                <a:ea typeface="Arial"/>
                <a:cs typeface="Arial"/>
                <a:sym typeface="Arial"/>
              </a:rPr>
              <a:t>Redovna godišnja izvještajna skupština HDUL HLZ-a, 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hr-HR" dirty="0">
                <a:latin typeface="Arial"/>
                <a:ea typeface="Arial"/>
                <a:cs typeface="Arial"/>
                <a:sym typeface="Arial"/>
              </a:rPr>
              <a:t>Velika dvorana Hrvatskoga liječničkog doma, 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hr-HR" dirty="0">
                <a:latin typeface="Arial"/>
                <a:ea typeface="Arial"/>
                <a:cs typeface="Arial"/>
                <a:sym typeface="Arial"/>
              </a:rPr>
              <a:t>Šubićeva 9, Zagreb, 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hr-HR" dirty="0">
                <a:latin typeface="Arial"/>
                <a:ea typeface="Arial"/>
                <a:cs typeface="Arial"/>
                <a:sym typeface="Arial"/>
              </a:rPr>
              <a:t>subota, 7. veljače 2026. godine, 11:00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11016"/>
          </a:xfrm>
        </p:spPr>
        <p:txBody>
          <a:bodyPr/>
          <a:lstStyle/>
          <a:p>
            <a:pPr algn="ctr"/>
            <a:r>
              <a:rPr lang="hr-HR" dirty="0">
                <a:latin typeface="+mj-lt"/>
              </a:rPr>
              <a:t>ČITAJMO ZAJEDNO, 2021. – 2026.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4864675" cy="4351338"/>
          </a:xfrm>
        </p:spPr>
        <p:txBody>
          <a:bodyPr>
            <a:normAutofit/>
          </a:bodyPr>
          <a:lstStyle/>
          <a:p>
            <a:r>
              <a:rPr lang="hr-HR" sz="2000" dirty="0"/>
              <a:t>U tablici 1 vide se naslovi koji su bili obrađeni.</a:t>
            </a:r>
          </a:p>
          <a:p>
            <a:r>
              <a:rPr lang="hr-HR" sz="2000" dirty="0"/>
              <a:t>Većinom su to bile teme o medicini, ali i starosti, i svemu onome drugom što nas kao medicinsko-penzićku skupinu zanima.</a:t>
            </a:r>
          </a:p>
          <a:p>
            <a:r>
              <a:rPr lang="hr-HR" sz="2000" dirty="0"/>
              <a:t>Sljedeće tri godine do ukupno pet, nizale su se raznovrsne teme, Nova Godina, Valentinovo, Riječ godine u svijetu, Nostalgija, Smijeh, Dnevno sanjaranje, Joe de vivre, Lucidni snovi, Sreća, Strast, Čitanje naglas, Miris starosti, Usamljenost, Medicina na mračnom webu...</a:t>
            </a:r>
          </a:p>
          <a:p>
            <a:endParaRPr lang="hr-HR" sz="200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endParaRPr lang="hr-HR" sz="20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94980A5-8CF7-50E9-DC0E-689E840E93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9089" y="1276142"/>
            <a:ext cx="5287822" cy="5279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24480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1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lang="hr-HR" sz="3600" dirty="0">
                <a:latin typeface="Arial"/>
                <a:ea typeface="Arial"/>
                <a:cs typeface="Arial"/>
                <a:sym typeface="Arial"/>
              </a:rPr>
              <a:t>Z A K LJ U Č A K</a:t>
            </a:r>
            <a:endParaRPr dirty="0"/>
          </a:p>
        </p:txBody>
      </p:sp>
      <p:sp>
        <p:nvSpPr>
          <p:cNvPr id="139" name="Google Shape;139;p10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hr-HR" dirty="0"/>
              <a:t>Hrvatsko društvo umirovljenih liječnika HLZ-a ostvaruje plan(ove) stručnog cjeloživotnog obrazovanja svojih članova, (koj(e)i je usvojio Upravni odbor Društva.</a:t>
            </a:r>
            <a:endParaRPr dirty="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hr-HR" dirty="0"/>
              <a:t>Prijedlog stručnih predavanja u 2026. godini priredila je dr. sc. Ivka Zoričić – Letoja, dr. med., predsjednica Društva, uz suradnju Odbora za stručni rad HDUL i većeg broja članova.</a:t>
            </a:r>
            <a:endParaRPr dirty="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hr-HR" dirty="0"/>
              <a:t>Zahvalnost dugujemo našim članovima koji su bili organizatori kongresa, simpozija, mrežnih seminara (webinara) i drugih stručnih aktivnosti, na kojima su mogli sudjelovati članovi našeg Društva bez kotizacija.</a:t>
            </a:r>
            <a:endParaRPr dirty="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hr-HR" dirty="0"/>
              <a:t>Hvala članovima koji se javljaju svojim komentarima o primljenim e-izvorima. Povratna informacija olakšava djelovanje Odbora i usmjerava izbor sadržaja.</a:t>
            </a:r>
            <a:endParaRPr dirty="0"/>
          </a:p>
          <a:p>
            <a:pPr marL="228600" lvl="0" indent="-6413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lang="hr-HR" sz="3600" dirty="0">
                <a:latin typeface="Arial"/>
                <a:ea typeface="Arial"/>
                <a:cs typeface="Arial"/>
                <a:sym typeface="Arial"/>
              </a:rPr>
              <a:t>ODBOR ZA STRUČNI RAD HDUL HLZ</a:t>
            </a:r>
            <a:endParaRPr dirty="0"/>
          </a:p>
        </p:txBody>
      </p:sp>
      <p:sp>
        <p:nvSpPr>
          <p:cNvPr id="91" name="Google Shape;91;p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hr-HR">
                <a:latin typeface="Arial"/>
                <a:ea typeface="Arial"/>
                <a:cs typeface="Arial"/>
                <a:sym typeface="Arial"/>
              </a:rPr>
              <a:t>Sastav: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hr-HR">
                <a:latin typeface="Arial"/>
                <a:ea typeface="Arial"/>
                <a:cs typeface="Arial"/>
                <a:sym typeface="Arial"/>
              </a:rPr>
              <a:t>Prof. dr. sc. Tatjana Peroš – Golubičić, dr. med.,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hr-HR">
                <a:latin typeface="Arial"/>
                <a:ea typeface="Arial"/>
                <a:cs typeface="Arial"/>
                <a:sym typeface="Arial"/>
              </a:rPr>
              <a:t>Prof. dr. sc. Nikola Mandić, dr. med.,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hr-HR">
                <a:latin typeface="Arial"/>
                <a:ea typeface="Arial"/>
                <a:cs typeface="Arial"/>
                <a:sym typeface="Arial"/>
              </a:rPr>
              <a:t>Prof. dr. sc. Marjan Radej, dr. med.,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hr-HR">
                <a:latin typeface="Arial"/>
                <a:ea typeface="Arial"/>
                <a:cs typeface="Arial"/>
                <a:sym typeface="Arial"/>
              </a:rPr>
              <a:t>Prof. dr. sc. Zvonimir Kaić, dr. med. dent., i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hr-HR">
                <a:latin typeface="Arial"/>
                <a:ea typeface="Arial"/>
                <a:cs typeface="Arial"/>
                <a:sym typeface="Arial"/>
              </a:rPr>
              <a:t>Dr. sc. Ivka Zoričić – Letoja, dr. med., predsjednica HDUL HLZ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lang="hr-HR" sz="3600" dirty="0">
                <a:latin typeface="Arial"/>
                <a:ea typeface="Arial"/>
                <a:cs typeface="Arial"/>
                <a:sym typeface="Arial"/>
              </a:rPr>
              <a:t>VELIKA DVORANA HRVATSKOG LIJEČNIČKOGA DOMA</a:t>
            </a:r>
            <a:endParaRPr dirty="0"/>
          </a:p>
        </p:txBody>
      </p:sp>
      <p:sp>
        <p:nvSpPr>
          <p:cNvPr id="97" name="Google Shape;97;p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762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2400" dirty="0">
              <a:latin typeface="Arial"/>
              <a:ea typeface="Arial"/>
              <a:cs typeface="Arial"/>
              <a:sym typeface="Arial"/>
            </a:endParaRPr>
          </a:p>
          <a:p>
            <a:pPr marL="228600" lvl="0" indent="-76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2400" dirty="0">
              <a:latin typeface="Arial"/>
              <a:ea typeface="Arial"/>
              <a:cs typeface="Arial"/>
              <a:sym typeface="Arial"/>
            </a:endParaRPr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hr-HR" sz="2400" dirty="0">
                <a:latin typeface="Arial"/>
                <a:ea typeface="Arial"/>
                <a:cs typeface="Arial"/>
                <a:sym typeface="Arial"/>
              </a:rPr>
              <a:t>HLZ (nadležno tijelo) odobrenje korištenja termina</a:t>
            </a:r>
            <a:endParaRPr dirty="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hr-HR" sz="2400" dirty="0">
                <a:latin typeface="Arial"/>
                <a:ea typeface="Arial"/>
                <a:cs typeface="Arial"/>
                <a:sym typeface="Arial"/>
              </a:rPr>
              <a:t>Najava predavanja, usmeni &amp; elektronski pozivi članovima Društva i prijateljima, prigodni plakati na ulazu u HLD</a:t>
            </a:r>
            <a:endParaRPr dirty="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hr-HR" sz="2400" dirty="0">
                <a:latin typeface="Arial"/>
                <a:ea typeface="Arial"/>
                <a:cs typeface="Arial"/>
                <a:sym typeface="Arial"/>
              </a:rPr>
              <a:t>Mrežne stranice Društva, stručna predavanja </a:t>
            </a:r>
            <a:r>
              <a:rPr lang="hr-HR" sz="2400" u="sng" dirty="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www.hrdul.hr</a:t>
            </a:r>
            <a:r>
              <a:rPr lang="hr-HR" sz="2400" dirty="0">
                <a:latin typeface="Arial"/>
                <a:ea typeface="Arial"/>
                <a:cs typeface="Arial"/>
                <a:sym typeface="Arial"/>
              </a:rPr>
              <a:t> i HLZ-a, događanja &amp; novosti (</a:t>
            </a:r>
            <a:r>
              <a:rPr lang="hr-HR" sz="2400" u="sng" dirty="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4"/>
              </a:rPr>
              <a:t>www.hlz.hr</a:t>
            </a:r>
            <a:r>
              <a:rPr lang="hr-HR" sz="2400" dirty="0">
                <a:latin typeface="Arial"/>
                <a:ea typeface="Arial"/>
                <a:cs typeface="Arial"/>
                <a:sym typeface="Arial"/>
              </a:rPr>
              <a:t>)</a:t>
            </a:r>
            <a:endParaRPr dirty="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hr-HR" sz="2400" dirty="0">
                <a:latin typeface="Arial"/>
                <a:ea typeface="Arial"/>
                <a:cs typeface="Arial"/>
                <a:sym typeface="Arial"/>
              </a:rPr>
              <a:t>Uz predavanje, osim poziva, sažetak događaja i životopis predavača</a:t>
            </a: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lang="hr-HR" sz="3600" dirty="0">
                <a:latin typeface="Arial"/>
                <a:ea typeface="Arial"/>
                <a:cs typeface="Arial"/>
                <a:sym typeface="Arial"/>
              </a:rPr>
              <a:t>HRVATSKA LIJEČNIČKA KOMORA POVJERENSTVO TMI-a</a:t>
            </a:r>
            <a:endParaRPr dirty="0"/>
          </a:p>
        </p:txBody>
      </p:sp>
      <p:sp>
        <p:nvSpPr>
          <p:cNvPr id="103" name="Google Shape;103;p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50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  <a:p>
            <a:pPr marL="22860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hr-HR"/>
              <a:t>Kategorizacija predavanja,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hr-HR"/>
              <a:t>Dodjela bodova za trajnu medicinsku izobrazbu predavačima i slušačima, 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hr-HR"/>
              <a:t>Upisivanje u elektronske bodovne kartice članova HLK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lang="hr-HR" sz="3600" dirty="0">
                <a:latin typeface="Arial"/>
                <a:ea typeface="Arial"/>
                <a:cs typeface="Arial"/>
                <a:sym typeface="Arial"/>
              </a:rPr>
              <a:t>PREDAVANJA 2025. GODINE</a:t>
            </a:r>
            <a:endParaRPr dirty="0"/>
          </a:p>
        </p:txBody>
      </p:sp>
      <p:sp>
        <p:nvSpPr>
          <p:cNvPr id="109" name="Google Shape;109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indent="-228600">
              <a:spcBef>
                <a:spcPts val="0"/>
              </a:spcBef>
              <a:buSzPts val="2800"/>
            </a:pPr>
            <a:r>
              <a:rPr lang="hr-HR" dirty="0">
                <a:latin typeface="Arial"/>
                <a:ea typeface="Arial"/>
                <a:cs typeface="Arial"/>
                <a:sym typeface="Arial"/>
              </a:rPr>
              <a:t>1. </a:t>
            </a:r>
            <a:r>
              <a:rPr lang="hr-HR" dirty="0">
                <a:ea typeface="Arial"/>
              </a:rPr>
              <a:t>D</a:t>
            </a:r>
            <a:r>
              <a:rPr lang="hr-HR" dirty="0"/>
              <a:t>oc. dr. sc</a:t>
            </a:r>
            <a:r>
              <a:rPr lang="hr-HR" b="1" dirty="0"/>
              <a:t>. David Ozretić</a:t>
            </a:r>
            <a:r>
              <a:rPr lang="hr-HR" dirty="0"/>
              <a:t>, dr. med., specijalist radiolog, uža specijalizacija neuroradiolog, </a:t>
            </a:r>
            <a:r>
              <a:rPr lang="hr-HR" b="1" dirty="0"/>
              <a:t>„Mehanička trombektomija – evolucija u liječenju moždanog udara</a:t>
            </a:r>
            <a:r>
              <a:rPr lang="hr-HR" dirty="0"/>
              <a:t>“, 11. ožujka 2025. godine</a:t>
            </a:r>
          </a:p>
          <a:p>
            <a:pPr marL="228600" indent="-228600">
              <a:spcBef>
                <a:spcPts val="0"/>
              </a:spcBef>
              <a:buSzPts val="2800"/>
            </a:pPr>
            <a:endParaRPr lang="hr-HR" dirty="0"/>
          </a:p>
          <a:p>
            <a:pPr marL="228600" indent="-228600">
              <a:spcBef>
                <a:spcPts val="0"/>
              </a:spcBef>
              <a:buSzPts val="2800"/>
            </a:pPr>
            <a:r>
              <a:rPr lang="hr-HR" dirty="0"/>
              <a:t>2. Dr. sc. </a:t>
            </a:r>
            <a:r>
              <a:rPr lang="hr-HR" b="1" dirty="0"/>
              <a:t>Dubravka Miljković,</a:t>
            </a:r>
            <a:r>
              <a:rPr lang="hr-HR" dirty="0"/>
              <a:t> profesorica emerita, pedagoginja i psihologinja</a:t>
            </a:r>
            <a:r>
              <a:rPr lang="hr-HR" b="1" dirty="0"/>
              <a:t>, „Uloga humora i smijeha u svakodnevnom preživljavanju“, </a:t>
            </a:r>
            <a:r>
              <a:rPr lang="hr-HR" dirty="0"/>
              <a:t>01. travnja 2025. godine</a:t>
            </a:r>
          </a:p>
          <a:p>
            <a:pPr marL="228600" indent="-228600">
              <a:spcBef>
                <a:spcPts val="0"/>
              </a:spcBef>
              <a:buSzPts val="2800"/>
            </a:pPr>
            <a:endParaRPr lang="hr-HR" dirty="0"/>
          </a:p>
          <a:p>
            <a:pPr marL="228600" indent="-228600">
              <a:spcBef>
                <a:spcPts val="0"/>
              </a:spcBef>
              <a:buSzPts val="2800"/>
            </a:pPr>
            <a:r>
              <a:rPr lang="hr-HR" dirty="0"/>
              <a:t>3. Dr. sc. </a:t>
            </a:r>
            <a:r>
              <a:rPr lang="hr-HR" b="1" dirty="0"/>
              <a:t>Ivan Gȕttler</a:t>
            </a:r>
            <a:r>
              <a:rPr lang="hr-HR" dirty="0"/>
              <a:t>, klimatolog, glavni ravnatelj Državnog hidrometeorološkog zavoda Hrvatske, </a:t>
            </a:r>
            <a:r>
              <a:rPr lang="hr-HR" b="1" dirty="0"/>
              <a:t>„Razumijevanje klimatskih promjena. Ključni izazovi i prilike“, </a:t>
            </a:r>
            <a:r>
              <a:rPr lang="hr-HR" dirty="0"/>
              <a:t>06. svibnja 2025. godine</a:t>
            </a:r>
          </a:p>
          <a:p>
            <a:pPr marL="228600" indent="-228600">
              <a:spcBef>
                <a:spcPts val="0"/>
              </a:spcBef>
              <a:buSzPts val="2800"/>
            </a:pPr>
            <a:endParaRPr lang="hr-HR" dirty="0"/>
          </a:p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lang="hr-HR" sz="3600" dirty="0">
                <a:latin typeface="Arial"/>
                <a:ea typeface="Arial"/>
                <a:cs typeface="Arial"/>
                <a:sym typeface="Arial"/>
              </a:rPr>
              <a:t>PREDAVANJA 2025. GODINE</a:t>
            </a:r>
            <a:endParaRPr dirty="0"/>
          </a:p>
        </p:txBody>
      </p:sp>
      <p:sp>
        <p:nvSpPr>
          <p:cNvPr id="115" name="Google Shape;115;p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228600" lvl="0" indent="-228600">
              <a:spcBef>
                <a:spcPts val="0"/>
              </a:spcBef>
              <a:buSzPct val="100000"/>
            </a:pPr>
            <a:r>
              <a:rPr lang="hr-HR" dirty="0"/>
              <a:t>4. Prof. dr. sc. </a:t>
            </a:r>
            <a:r>
              <a:rPr lang="hr-HR" b="1" dirty="0"/>
              <a:t>Nikolina Bašić-Jukić,</a:t>
            </a:r>
            <a:r>
              <a:rPr lang="hr-HR" dirty="0"/>
              <a:t> dr. med., specijalist internist, nefrolog, Voditeljica Odjela za transplantaciju bubrega KBC-a Zagreb, </a:t>
            </a:r>
            <a:r>
              <a:rPr lang="hr-HR" b="1" dirty="0"/>
              <a:t>„Transplantacija bubrega“, </a:t>
            </a:r>
            <a:r>
              <a:rPr lang="hr-HR" dirty="0"/>
              <a:t>07. listopada 2025. godine</a:t>
            </a:r>
          </a:p>
          <a:p>
            <a:pPr marL="228600" indent="-228600">
              <a:spcBef>
                <a:spcPts val="0"/>
              </a:spcBef>
              <a:buSzPct val="100000"/>
            </a:pPr>
            <a:endParaRPr lang="hr-HR" dirty="0"/>
          </a:p>
          <a:p>
            <a:pPr marL="228600" indent="-228600">
              <a:spcBef>
                <a:spcPts val="0"/>
              </a:spcBef>
              <a:buSzPct val="100000"/>
            </a:pPr>
            <a:r>
              <a:rPr lang="hr-HR" dirty="0"/>
              <a:t>5. Prim. dr. sc. </a:t>
            </a:r>
            <a:r>
              <a:rPr lang="hr-HR" b="1" dirty="0"/>
              <a:t>Darko Perović</a:t>
            </a:r>
            <a:r>
              <a:rPr lang="hr-HR" dirty="0"/>
              <a:t>, dr. med., specijalist opće kirurgije, specijalist uže specijalizacije iz </a:t>
            </a:r>
            <a:r>
              <a:rPr lang="hr-HR" b="1" dirty="0"/>
              <a:t>traumatologije</a:t>
            </a:r>
            <a:r>
              <a:rPr lang="hr-HR" dirty="0"/>
              <a:t>, </a:t>
            </a:r>
            <a:r>
              <a:rPr lang="hr-HR" b="1" dirty="0"/>
              <a:t>„Osteoporotski prijelomi kralježnice“ (spinalna kirurgija</a:t>
            </a:r>
            <a:r>
              <a:rPr lang="hr-HR" dirty="0"/>
              <a:t>), 04. studenog 2025. godine</a:t>
            </a:r>
          </a:p>
          <a:p>
            <a:pPr marL="228600" lvl="0" indent="-228600">
              <a:spcBef>
                <a:spcPts val="0"/>
              </a:spcBef>
              <a:buSzPct val="100000"/>
            </a:pPr>
            <a:endParaRPr lang="hr-HR" dirty="0"/>
          </a:p>
          <a:p>
            <a:pPr marL="228600" indent="-228600">
              <a:spcBef>
                <a:spcPts val="0"/>
              </a:spcBef>
              <a:buSzPct val="100000"/>
            </a:pPr>
            <a:endParaRPr lang="hr-HR" b="1" dirty="0"/>
          </a:p>
          <a:p>
            <a:pPr marL="228600" indent="-228600">
              <a:spcBef>
                <a:spcPts val="0"/>
              </a:spcBef>
              <a:buSzPct val="100000"/>
            </a:pPr>
            <a:r>
              <a:rPr lang="hr-HR" b="1" dirty="0"/>
              <a:t> </a:t>
            </a:r>
            <a:r>
              <a:rPr lang="hr-HR" dirty="0"/>
              <a:t>6. Doc. prim. dr. sc. </a:t>
            </a:r>
            <a:r>
              <a:rPr lang="hr-HR" b="1" dirty="0"/>
              <a:t>Ivan Pavić, dr</a:t>
            </a:r>
            <a:r>
              <a:rPr lang="hr-HR" dirty="0"/>
              <a:t>. med., specijalist uže specijalnosti pedijatrije – pedijatrijske pulmologije,</a:t>
            </a:r>
            <a:r>
              <a:rPr lang="hr-HR" b="1" dirty="0"/>
              <a:t> „Ponavljajući plućni infiltrati u djece“, </a:t>
            </a:r>
            <a:r>
              <a:rPr lang="hr-HR" dirty="0"/>
              <a:t>02. prosinca 2025. godine</a:t>
            </a:r>
            <a:r>
              <a:rPr lang="hr-HR" b="1" dirty="0"/>
              <a:t> </a:t>
            </a:r>
            <a:endParaRPr lang="hr-HR" dirty="0"/>
          </a:p>
          <a:p>
            <a:pPr marL="228600" lvl="0" indent="-228600">
              <a:spcBef>
                <a:spcPts val="0"/>
              </a:spcBef>
              <a:buSzPct val="100000"/>
            </a:pP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>
                <a:latin typeface="Arial" panose="020B0604020202020204" pitchFamily="34" charset="0"/>
                <a:cs typeface="Arial" panose="020B0604020202020204" pitchFamily="34" charset="0"/>
              </a:rPr>
              <a:t>PLAN STRUČNIH PREDAVANJA 2026. GODINE, UO, 5. SJEDNICA, 2. TOČKA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dirty="0"/>
              <a:t>1. Doc. dr. sc. Prim. </a:t>
            </a:r>
            <a:r>
              <a:rPr lang="hr-HR" b="1" dirty="0"/>
              <a:t>Daniel Lovrić</a:t>
            </a:r>
            <a:r>
              <a:rPr lang="hr-HR" dirty="0"/>
              <a:t>, dr. med. specijalist interne medicine uže specijalnosti iz kardiologije: </a:t>
            </a:r>
            <a:r>
              <a:rPr lang="hr-HR" b="1" dirty="0"/>
              <a:t>'Kronično srčano zatajenje i kako ga liječiti’,</a:t>
            </a:r>
            <a:r>
              <a:rPr lang="hr-HR" dirty="0"/>
              <a:t> 3. ožujka 2026. godine (utorak) u 17:30,</a:t>
            </a:r>
          </a:p>
          <a:p>
            <a:endParaRPr lang="hr-HR" dirty="0"/>
          </a:p>
          <a:p>
            <a:r>
              <a:rPr lang="hr-HR" dirty="0"/>
              <a:t>2. Prim. mr. sc. </a:t>
            </a:r>
            <a:r>
              <a:rPr lang="hr-HR" b="1" dirty="0"/>
              <a:t>Neven Miculinić, </a:t>
            </a:r>
            <a:r>
              <a:rPr lang="hr-HR" dirty="0"/>
              <a:t>dr. med., specijalist internist, subspecijalist pulmologije:</a:t>
            </a:r>
            <a:r>
              <a:rPr lang="hr-HR" b="1" dirty="0"/>
              <a:t> 'Novosti u liječenju astme</a:t>
            </a:r>
            <a:r>
              <a:rPr lang="hr-HR" dirty="0"/>
              <a:t>‘ , 7. travnja 2026.godine (utorak) u 17:30,</a:t>
            </a:r>
          </a:p>
          <a:p>
            <a:endParaRPr lang="hr-HR" dirty="0"/>
          </a:p>
          <a:p>
            <a:r>
              <a:rPr lang="hr-HR" dirty="0"/>
              <a:t>3. Prof. dr. sc. </a:t>
            </a:r>
            <a:r>
              <a:rPr lang="hr-HR" b="1" dirty="0"/>
              <a:t>Slavica Dodig,</a:t>
            </a:r>
            <a:r>
              <a:rPr lang="hr-HR" dirty="0"/>
              <a:t> specijalistica medicinske biokemije, </a:t>
            </a:r>
            <a:r>
              <a:rPr lang="hr-HR" b="1" dirty="0"/>
              <a:t>'Moguće nuspojave i komplikacije tetoviranja', </a:t>
            </a:r>
            <a:r>
              <a:rPr lang="hr-HR" dirty="0"/>
              <a:t>5. svibnja 2026. godine (utorak) u 17:30</a:t>
            </a:r>
          </a:p>
        </p:txBody>
      </p:sp>
    </p:spTree>
    <p:extLst>
      <p:ext uri="{BB962C8B-B14F-4D97-AF65-F5344CB8AC3E}">
        <p14:creationId xmlns:p14="http://schemas.microsoft.com/office/powerpoint/2010/main" val="39371027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>
                <a:latin typeface="Arial" panose="020B0604020202020204" pitchFamily="34" charset="0"/>
                <a:cs typeface="Arial" panose="020B0604020202020204" pitchFamily="34" charset="0"/>
              </a:rPr>
              <a:t>PLAN STRUČNIH PREDAVANJA 2026. GODINE, UO, 5. SJEDNICA, 2. TOČKA</a:t>
            </a:r>
            <a:endParaRPr lang="hr-H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/>
              <a:t>4. Prof. dr. sc. I</a:t>
            </a:r>
            <a:r>
              <a:rPr lang="hr-HR" b="1" dirty="0"/>
              <a:t>gor Borić</a:t>
            </a:r>
            <a:r>
              <a:rPr lang="hr-HR" dirty="0"/>
              <a:t>, dr. med., specijalist radiolog, </a:t>
            </a:r>
            <a:r>
              <a:rPr lang="hr-HR" b="1" dirty="0"/>
              <a:t>'Novosti u radiološkoj dijagnostici osteoartritisa', </a:t>
            </a:r>
            <a:r>
              <a:rPr lang="hr-HR" dirty="0"/>
              <a:t>6. listopada 2026. godine, (utorak) u 17:30, </a:t>
            </a:r>
          </a:p>
          <a:p>
            <a:r>
              <a:rPr lang="hr-HR" dirty="0"/>
              <a:t>5. Prof. dr. sc. </a:t>
            </a:r>
            <a:r>
              <a:rPr lang="hr-HR" b="1" dirty="0"/>
              <a:t>Branka Marinović,</a:t>
            </a:r>
            <a:r>
              <a:rPr lang="hr-HR" dirty="0"/>
              <a:t> dr. med., specijalist dermatovenerolog, </a:t>
            </a:r>
            <a:r>
              <a:rPr lang="hr-HR" b="1" dirty="0"/>
              <a:t>'Autoimune bolesti kože',</a:t>
            </a:r>
            <a:r>
              <a:rPr lang="hr-HR" dirty="0"/>
              <a:t> 3. studenoga 2026. godine, (utorak) u 17:30</a:t>
            </a:r>
          </a:p>
          <a:p>
            <a:pPr lvl="0"/>
            <a:r>
              <a:rPr lang="hr-HR" dirty="0"/>
              <a:t>6. Prof. dr. sc. </a:t>
            </a:r>
            <a:r>
              <a:rPr lang="hr-HR" b="1" dirty="0"/>
              <a:t>Mijo Bergovec</a:t>
            </a:r>
            <a:r>
              <a:rPr lang="hr-HR" dirty="0"/>
              <a:t>, dr. med., specijalist interne medicine,  F.E.S.C., F.A.C.A.</a:t>
            </a:r>
            <a:r>
              <a:rPr lang="hr-HR" b="1" dirty="0"/>
              <a:t>, Mogućnosti, prednosti, i opasnosti umjetne inteligencije u kardiovaskularnoj medicini‘, </a:t>
            </a:r>
            <a:r>
              <a:rPr lang="hr-HR" dirty="0"/>
              <a:t>8. prosinca 2026. godine (utorak) u 17:30</a:t>
            </a:r>
          </a:p>
        </p:txBody>
      </p:sp>
    </p:spTree>
    <p:extLst>
      <p:ext uri="{BB962C8B-B14F-4D97-AF65-F5344CB8AC3E}">
        <p14:creationId xmlns:p14="http://schemas.microsoft.com/office/powerpoint/2010/main" val="14884075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7"/>
          <p:cNvSpPr txBox="1">
            <a:spLocks noGrp="1"/>
          </p:cNvSpPr>
          <p:nvPr>
            <p:ph type="title"/>
          </p:nvPr>
        </p:nvSpPr>
        <p:spPr>
          <a:xfrm>
            <a:off x="838199" y="2929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lang="hr-HR" sz="3600" dirty="0">
                <a:latin typeface="Arial"/>
                <a:ea typeface="Arial"/>
                <a:cs typeface="Arial"/>
                <a:sym typeface="Arial"/>
              </a:rPr>
              <a:t>Prof. dr. sc. Tatjana Peroš Golubičić, dr. med., ‘ČITAJMO ZAJEDNO’, PET GODINA RUBRIKE, 2021. – 2026.</a:t>
            </a:r>
            <a:endParaRPr dirty="0"/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dirty="0"/>
              <a:t>Te 2021. godine svi smo bili „okovani“ epidemijom COVID-19 bolesti, sjedili smo kod kuće, čuvajući se zloga virusa, ograničavajući neposredne kontakte i čineći razne stvari koje inače i ne bi. Ja sam čitala. Slušala muziku.</a:t>
            </a:r>
          </a:p>
          <a:p>
            <a:r>
              <a:rPr lang="hr-HR" dirty="0"/>
              <a:t>Zainteresirala me ta povezanost teme iz medicine i drugih disciplina, u ovom slučaju književnosti. Tada sam počela pisati člančiće i započela rubriku „Čitajmo zajedno“. Nastavila sam tu sezonu pisati o epidemiji Covida.</a:t>
            </a:r>
          </a:p>
          <a:p>
            <a:r>
              <a:rPr lang="hr-HR" dirty="0"/>
              <a:t>...pa se tako sakupilo točno 79 susreta...</a:t>
            </a:r>
          </a:p>
          <a:p>
            <a:r>
              <a:rPr lang="hr-HR" dirty="0"/>
              <a:t>Sve teme navedene su u pet tablica za pet proteklih godina, koje su sastavni dio izvještaja.</a:t>
            </a:r>
          </a:p>
          <a:p>
            <a:endParaRPr lang="hr-H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476</TotalTime>
  <Words>1109</Words>
  <Application>Microsoft Office PowerPoint</Application>
  <PresentationFormat>Widescreen</PresentationFormat>
  <Paragraphs>64</Paragraphs>
  <Slides>11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Tema sustava Office</vt:lpstr>
      <vt:lpstr>IZVJEŠTAJ ODBORA ZA STRUČNI RAD HRVATSKOGA DRUŠTVA UMIROVLJENIH LIJEČNIKA HLZ-a,  PREDAVANJA, RAZDOBLJE 01. 02. 2025. – 07. 02. 2026. godine, i   ‘ČITAJMO ZAJEDNO’ PET GODINA RUBRIKE, 2021. – 2026.</vt:lpstr>
      <vt:lpstr>ODBOR ZA STRUČNI RAD HDUL HLZ</vt:lpstr>
      <vt:lpstr>VELIKA DVORANA HRVATSKOG LIJEČNIČKOGA DOMA</vt:lpstr>
      <vt:lpstr>HRVATSKA LIJEČNIČKA KOMORA POVJERENSTVO TMI-a</vt:lpstr>
      <vt:lpstr>PREDAVANJA 2025. GODINE</vt:lpstr>
      <vt:lpstr>PREDAVANJA 2025. GODINE</vt:lpstr>
      <vt:lpstr>PLAN STRUČNIH PREDAVANJA 2026. GODINE, UO, 5. SJEDNICA, 2. TOČKA</vt:lpstr>
      <vt:lpstr>PLAN STRUČNIH PREDAVANJA 2026. GODINE, UO, 5. SJEDNICA, 2. TOČKA</vt:lpstr>
      <vt:lpstr>Prof. dr. sc. Tatjana Peroš Golubičić, dr. med., ‘ČITAJMO ZAJEDNO’, PET GODINA RUBRIKE, 2021. – 2026.</vt:lpstr>
      <vt:lpstr>ČITAJMO ZAJEDNO, 2021. – 2026.</vt:lpstr>
      <vt:lpstr>Z A K LJ U Č A 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IZVJEŠTAJ ODBORA ZA STRUČNI RAD HRVATSKOGA DRUŠTVA UMIROVLJENIH LIJEČNIKA HLZ-a,  PREDAVANJA, RAZDOBLJE 10. 02. 2024. – 01. 02. 2025. godine i   ‘ČITAJMO ZAJEDNO’:  Proljetni i jesensko/zimski semestar 2024./25.</dc:title>
  <dc:creator>Pisarnica</dc:creator>
  <cp:lastModifiedBy>HLZ Zagreb</cp:lastModifiedBy>
  <cp:revision>29</cp:revision>
  <dcterms:created xsi:type="dcterms:W3CDTF">2025-01-30T15:00:21Z</dcterms:created>
  <dcterms:modified xsi:type="dcterms:W3CDTF">2026-02-07T09:11:22Z</dcterms:modified>
</cp:coreProperties>
</file>